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9"/>
  </p:notesMasterIdLst>
  <p:sldIdLst>
    <p:sldId id="256" r:id="rId2"/>
    <p:sldId id="259" r:id="rId3"/>
    <p:sldId id="261" r:id="rId4"/>
    <p:sldId id="262" r:id="rId5"/>
    <p:sldId id="264" r:id="rId6"/>
    <p:sldId id="263" r:id="rId7"/>
    <p:sldId id="267" r:id="rId8"/>
  </p:sldIdLst>
  <p:sldSz cx="18288000" cy="10287000"/>
  <p:notesSz cx="6858000" cy="9144000"/>
  <p:embeddedFontLst>
    <p:embeddedFont>
      <p:font typeface="Archivo Black" panose="020B0604020202020204" charset="0"/>
      <p:regular r:id="rId10"/>
    </p:embeddedFont>
    <p:embeddedFont>
      <p:font typeface="Noto Sans" panose="020B0502040504020204" pitchFamily="34" charset="0"/>
      <p:regular r:id="rId11"/>
      <p:bold r:id="rId12"/>
      <p:italic r:id="rId13"/>
      <p:boldItalic r:id="rId14"/>
    </p:embeddedFont>
    <p:embeddedFont>
      <p:font typeface="PT Serif" panose="020A0603040505020204" pitchFamily="18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4C4110-4A1C-4FBA-AF94-43D8A35A98CC}">
  <a:tblStyle styleId="{814C4110-4A1C-4FBA-AF94-43D8A35A98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5" autoAdjust="0"/>
  </p:normalViewPr>
  <p:slideViewPr>
    <p:cSldViewPr snapToGrid="0">
      <p:cViewPr varScale="1">
        <p:scale>
          <a:sx n="97" d="100"/>
          <a:sy n="97" d="100"/>
        </p:scale>
        <p:origin x="8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منال الفهمي" userId="1fe18da71dac616b" providerId="LiveId" clId="{F515D44C-9BE6-4EB0-BAC2-91811DA9D223}"/>
    <pc:docChg chg="undo redo custSel modSld">
      <pc:chgData name="منال الفهمي" userId="1fe18da71dac616b" providerId="LiveId" clId="{F515D44C-9BE6-4EB0-BAC2-91811DA9D223}" dt="2024-10-19T05:42:26.209" v="141" actId="20577"/>
      <pc:docMkLst>
        <pc:docMk/>
      </pc:docMkLst>
      <pc:sldChg chg="modSp mod">
        <pc:chgData name="منال الفهمي" userId="1fe18da71dac616b" providerId="LiveId" clId="{F515D44C-9BE6-4EB0-BAC2-91811DA9D223}" dt="2024-10-18T19:33:51.213" v="24" actId="14100"/>
        <pc:sldMkLst>
          <pc:docMk/>
          <pc:sldMk cId="0" sldId="256"/>
        </pc:sldMkLst>
        <pc:spChg chg="mod">
          <ac:chgData name="منال الفهمي" userId="1fe18da71dac616b" providerId="LiveId" clId="{F515D44C-9BE6-4EB0-BAC2-91811DA9D223}" dt="2024-10-18T19:33:51.213" v="24" actId="14100"/>
          <ac:spMkLst>
            <pc:docMk/>
            <pc:sldMk cId="0" sldId="256"/>
            <ac:spMk id="4" creationId="{356B235F-03D1-A6D7-05A0-2099AEC3FC78}"/>
          </ac:spMkLst>
        </pc:spChg>
      </pc:sldChg>
      <pc:sldChg chg="modSp mod modNotesTx">
        <pc:chgData name="منال الفهمي" userId="1fe18da71dac616b" providerId="LiveId" clId="{F515D44C-9BE6-4EB0-BAC2-91811DA9D223}" dt="2024-10-19T05:36:28.322" v="101" actId="20577"/>
        <pc:sldMkLst>
          <pc:docMk/>
          <pc:sldMk cId="0" sldId="259"/>
        </pc:sldMkLst>
        <pc:spChg chg="mod">
          <ac:chgData name="منال الفهمي" userId="1fe18da71dac616b" providerId="LiveId" clId="{F515D44C-9BE6-4EB0-BAC2-91811DA9D223}" dt="2024-10-19T05:36:28.322" v="101" actId="20577"/>
          <ac:spMkLst>
            <pc:docMk/>
            <pc:sldMk cId="0" sldId="259"/>
            <ac:spMk id="5" creationId="{1E5D927E-909F-6826-381A-7B8A12E0F77C}"/>
          </ac:spMkLst>
        </pc:spChg>
      </pc:sldChg>
      <pc:sldChg chg="modSp mod modNotesTx">
        <pc:chgData name="منال الفهمي" userId="1fe18da71dac616b" providerId="LiveId" clId="{F515D44C-9BE6-4EB0-BAC2-91811DA9D223}" dt="2024-10-19T05:36:55.536" v="104" actId="20577"/>
        <pc:sldMkLst>
          <pc:docMk/>
          <pc:sldMk cId="0" sldId="261"/>
        </pc:sldMkLst>
        <pc:spChg chg="mod">
          <ac:chgData name="منال الفهمي" userId="1fe18da71dac616b" providerId="LiveId" clId="{F515D44C-9BE6-4EB0-BAC2-91811DA9D223}" dt="2024-10-19T05:36:55.536" v="104" actId="20577"/>
          <ac:spMkLst>
            <pc:docMk/>
            <pc:sldMk cId="0" sldId="261"/>
            <ac:spMk id="132" creationId="{00000000-0000-0000-0000-000000000000}"/>
          </ac:spMkLst>
        </pc:spChg>
      </pc:sldChg>
      <pc:sldChg chg="modSp mod modNotesTx">
        <pc:chgData name="منال الفهمي" userId="1fe18da71dac616b" providerId="LiveId" clId="{F515D44C-9BE6-4EB0-BAC2-91811DA9D223}" dt="2024-10-19T05:37:48.996" v="113" actId="20577"/>
        <pc:sldMkLst>
          <pc:docMk/>
          <pc:sldMk cId="0" sldId="262"/>
        </pc:sldMkLst>
        <pc:spChg chg="mod">
          <ac:chgData name="منال الفهمي" userId="1fe18da71dac616b" providerId="LiveId" clId="{F515D44C-9BE6-4EB0-BAC2-91811DA9D223}" dt="2024-10-19T05:37:48.996" v="113" actId="20577"/>
          <ac:spMkLst>
            <pc:docMk/>
            <pc:sldMk cId="0" sldId="262"/>
            <ac:spMk id="3" creationId="{E946098D-139C-8DB0-2E20-AA6CB1AF516D}"/>
          </ac:spMkLst>
        </pc:spChg>
        <pc:spChg chg="mod">
          <ac:chgData name="منال الفهمي" userId="1fe18da71dac616b" providerId="LiveId" clId="{F515D44C-9BE6-4EB0-BAC2-91811DA9D223}" dt="2024-10-19T05:37:10.830" v="107" actId="20577"/>
          <ac:spMkLst>
            <pc:docMk/>
            <pc:sldMk cId="0" sldId="262"/>
            <ac:spMk id="143" creationId="{00000000-0000-0000-0000-000000000000}"/>
          </ac:spMkLst>
        </pc:spChg>
      </pc:sldChg>
      <pc:sldChg chg="modSp mod modNotesTx">
        <pc:chgData name="منال الفهمي" userId="1fe18da71dac616b" providerId="LiveId" clId="{F515D44C-9BE6-4EB0-BAC2-91811DA9D223}" dt="2024-10-19T05:42:26.209" v="141" actId="20577"/>
        <pc:sldMkLst>
          <pc:docMk/>
          <pc:sldMk cId="0" sldId="263"/>
        </pc:sldMkLst>
        <pc:spChg chg="mod">
          <ac:chgData name="منال الفهمي" userId="1fe18da71dac616b" providerId="LiveId" clId="{F515D44C-9BE6-4EB0-BAC2-91811DA9D223}" dt="2024-10-18T19:38:13.285" v="82" actId="403"/>
          <ac:spMkLst>
            <pc:docMk/>
            <pc:sldMk cId="0" sldId="263"/>
            <ac:spMk id="3" creationId="{9885BDBE-F741-2BA7-FCF5-86784AEA9624}"/>
          </ac:spMkLst>
        </pc:spChg>
        <pc:spChg chg="mod">
          <ac:chgData name="منال الفهمي" userId="1fe18da71dac616b" providerId="LiveId" clId="{F515D44C-9BE6-4EB0-BAC2-91811DA9D223}" dt="2024-10-19T05:42:26.209" v="141" actId="20577"/>
          <ac:spMkLst>
            <pc:docMk/>
            <pc:sldMk cId="0" sldId="263"/>
            <ac:spMk id="8" creationId="{0B22CFC7-C302-77E3-3F82-306EC9B1DEDA}"/>
          </ac:spMkLst>
        </pc:spChg>
        <pc:spChg chg="mod">
          <ac:chgData name="منال الفهمي" userId="1fe18da71dac616b" providerId="LiveId" clId="{F515D44C-9BE6-4EB0-BAC2-91811DA9D223}" dt="2024-10-18T19:37:46.916" v="76" actId="1076"/>
          <ac:spMkLst>
            <pc:docMk/>
            <pc:sldMk cId="0" sldId="263"/>
            <ac:spMk id="162" creationId="{00000000-0000-0000-0000-000000000000}"/>
          </ac:spMkLst>
        </pc:spChg>
      </pc:sldChg>
      <pc:sldChg chg="modSp mod modNotesTx">
        <pc:chgData name="منال الفهمي" userId="1fe18da71dac616b" providerId="LiveId" clId="{F515D44C-9BE6-4EB0-BAC2-91811DA9D223}" dt="2024-10-18T19:41:04.959" v="87" actId="20577"/>
        <pc:sldMkLst>
          <pc:docMk/>
          <pc:sldMk cId="0" sldId="264"/>
        </pc:sldMkLst>
        <pc:spChg chg="mod">
          <ac:chgData name="منال الفهمي" userId="1fe18da71dac616b" providerId="LiveId" clId="{F515D44C-9BE6-4EB0-BAC2-91811DA9D223}" dt="2024-10-18T19:36:59.392" v="65" actId="207"/>
          <ac:spMkLst>
            <pc:docMk/>
            <pc:sldMk cId="0" sldId="264"/>
            <ac:spMk id="177" creationId="{00000000-0000-0000-0000-000000000000}"/>
          </ac:spMkLst>
        </pc:spChg>
      </pc:sldChg>
      <pc:sldChg chg="delSp modSp mod">
        <pc:chgData name="منال الفهمي" userId="1fe18da71dac616b" providerId="LiveId" clId="{F515D44C-9BE6-4EB0-BAC2-91811DA9D223}" dt="2024-10-19T03:13:49.854" v="92" actId="1076"/>
        <pc:sldMkLst>
          <pc:docMk/>
          <pc:sldMk cId="0" sldId="267"/>
        </pc:sldMkLst>
        <pc:spChg chg="mod">
          <ac:chgData name="منال الفهمي" userId="1fe18da71dac616b" providerId="LiveId" clId="{F515D44C-9BE6-4EB0-BAC2-91811DA9D223}" dt="2024-10-19T03:13:49.854" v="92" actId="1076"/>
          <ac:spMkLst>
            <pc:docMk/>
            <pc:sldMk cId="0" sldId="267"/>
            <ac:spMk id="247" creationId="{00000000-0000-0000-0000-000000000000}"/>
          </ac:spMkLst>
        </pc:spChg>
        <pc:spChg chg="del mod">
          <ac:chgData name="منال الفهمي" userId="1fe18da71dac616b" providerId="LiveId" clId="{F515D44C-9BE6-4EB0-BAC2-91811DA9D223}" dt="2024-10-18T19:40:27.545" v="86"/>
          <ac:spMkLst>
            <pc:docMk/>
            <pc:sldMk cId="0" sldId="267"/>
            <ac:spMk id="2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8863025" y="5988797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4" name="Google Shape;44;p10"/>
          <p:cNvGrpSpPr/>
          <p:nvPr/>
        </p:nvGrpSpPr>
        <p:grpSpPr>
          <a:xfrm>
            <a:off x="1028700" y="5007562"/>
            <a:ext cx="3086120" cy="3266862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10"/>
          <p:cNvGrpSpPr/>
          <p:nvPr/>
        </p:nvGrpSpPr>
        <p:grpSpPr>
          <a:xfrm>
            <a:off x="1028700" y="7997750"/>
            <a:ext cx="4067444" cy="552077"/>
            <a:chOff x="0" y="-66667"/>
            <a:chExt cx="5423260" cy="736102"/>
          </a:xfrm>
        </p:grpSpPr>
        <p:sp>
          <p:nvSpPr>
            <p:cNvPr id="48" name="Google Shape;48;p10"/>
            <p:cNvSpPr txBox="1"/>
            <p:nvPr/>
          </p:nvSpPr>
          <p:spPr>
            <a:xfrm>
              <a:off x="774760" y="-66667"/>
              <a:ext cx="4648500" cy="686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48" b="0" i="0" u="none" strike="noStrike" cap="none" dirty="0" err="1">
                  <a:solidFill>
                    <a:srgbClr val="FFFFFF"/>
                  </a:solidFill>
                  <a:latin typeface="PT Serif"/>
                  <a:ea typeface="PT Serif"/>
                  <a:cs typeface="PT Serif"/>
                  <a:sym typeface="PT Serif"/>
                </a:rPr>
                <a:t>Datathoners</a:t>
              </a:r>
              <a:endParaRPr lang="en-US" dirty="0"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0" y="57219"/>
              <a:ext cx="612216" cy="612216"/>
            </a:xfrm>
            <a:custGeom>
              <a:avLst/>
              <a:gdLst/>
              <a:ahLst/>
              <a:cxnLst/>
              <a:rect l="l" t="t" r="r" b="b"/>
              <a:pathLst>
                <a:path w="612216" h="612216" extrusionOk="0">
                  <a:moveTo>
                    <a:pt x="0" y="0"/>
                  </a:moveTo>
                  <a:lnTo>
                    <a:pt x="612216" y="0"/>
                  </a:lnTo>
                  <a:lnTo>
                    <a:pt x="612216" y="612216"/>
                  </a:lnTo>
                  <a:lnTo>
                    <a:pt x="0" y="612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مربع نص 3">
            <a:extLst>
              <a:ext uri="{FF2B5EF4-FFF2-40B4-BE49-F238E27FC236}">
                <a16:creationId xmlns:a16="http://schemas.microsoft.com/office/drawing/2014/main" id="{356B235F-03D1-A6D7-05A0-2099AEC3FC78}"/>
              </a:ext>
            </a:extLst>
          </p:cNvPr>
          <p:cNvSpPr txBox="1"/>
          <p:nvPr/>
        </p:nvSpPr>
        <p:spPr>
          <a:xfrm>
            <a:off x="3983277" y="895518"/>
            <a:ext cx="13295074" cy="131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sz="3200" b="1" dirty="0">
                <a:solidFill>
                  <a:schemeClr val="bg1"/>
                </a:solidFill>
              </a:rPr>
              <a:t>سكن بلس</a:t>
            </a:r>
          </a:p>
          <a:p>
            <a:pPr algn="r">
              <a:lnSpc>
                <a:spcPct val="150000"/>
              </a:lnSpc>
            </a:pPr>
            <a:r>
              <a:rPr lang="ar-SA" sz="2400" dirty="0">
                <a:solidFill>
                  <a:schemeClr val="tx2"/>
                </a:solidFill>
              </a:rPr>
              <a:t>“لتحديد الأسر ذات الأولوية في الحصول على السكن بناءً على الحالة المالية والاجتماعية لضمان توفير السكن للمستحقين أولاً. ”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733186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613453" y="3799124"/>
            <a:ext cx="841803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SA" dirty="0"/>
          </a:p>
        </p:txBody>
      </p: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1E5D927E-909F-6826-381A-7B8A12E0F77C}"/>
              </a:ext>
            </a:extLst>
          </p:cNvPr>
          <p:cNvSpPr txBox="1"/>
          <p:nvPr/>
        </p:nvSpPr>
        <p:spPr>
          <a:xfrm>
            <a:off x="9896040" y="1853623"/>
            <a:ext cx="6787902" cy="346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ar-SA" sz="3600" b="1" kern="100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مقدمة:</a:t>
            </a:r>
          </a:p>
          <a:p>
            <a:pPr algn="r" rtl="0">
              <a:lnSpc>
                <a:spcPct val="150000"/>
              </a:lnSpc>
            </a:pPr>
            <a:r>
              <a:rPr lang="ar-SA" sz="2800" dirty="0">
                <a:solidFill>
                  <a:schemeClr val="bg1"/>
                </a:solidFill>
              </a:rPr>
              <a:t>نواجه تحديًا في توفير سكن ملائم للأسر ذات الدخل المحدود مع تزايد السكان وارتفاع تكاليف البناء.</a:t>
            </a:r>
          </a:p>
          <a:p>
            <a:pPr algn="just" rtl="0">
              <a:lnSpc>
                <a:spcPct val="150000"/>
              </a:lnSpc>
            </a:pPr>
            <a:br>
              <a:rPr lang="ar-SA" sz="2800" dirty="0">
                <a:solidFill>
                  <a:schemeClr val="bg1"/>
                </a:solidFill>
              </a:rPr>
            </a:br>
            <a:endParaRPr lang="ar-SA" sz="20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صورة 2" descr="صورة تحتوي على نص, لقطة شاشة, دائرة, تصميم الجرافيك&#10;&#10;تم إنشاء الوصف تلقائياً">
            <a:extLst>
              <a:ext uri="{FF2B5EF4-FFF2-40B4-BE49-F238E27FC236}">
                <a16:creationId xmlns:a16="http://schemas.microsoft.com/office/drawing/2014/main" id="{10027591-344B-517C-E83C-4E040B0F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33474"/>
            <a:ext cx="8154989" cy="80200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/>
          <p:cNvGrpSpPr/>
          <p:nvPr/>
        </p:nvGrpSpPr>
        <p:grpSpPr>
          <a:xfrm>
            <a:off x="838200" y="833126"/>
            <a:ext cx="16478249" cy="8410426"/>
            <a:chOff x="0" y="-47625"/>
            <a:chExt cx="4259780" cy="2215092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5"/>
          <p:cNvSpPr txBox="1"/>
          <p:nvPr/>
        </p:nvSpPr>
        <p:spPr>
          <a:xfrm>
            <a:off x="10553702" y="1775296"/>
            <a:ext cx="5988872" cy="287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ar-SA" sz="3600" b="1" dirty="0">
                <a:solidFill>
                  <a:schemeClr val="bg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المشكلة وأهميته:</a:t>
            </a:r>
          </a:p>
          <a:p>
            <a:pPr algn="r"/>
            <a:r>
              <a:rPr lang="ar-SA" sz="2800" dirty="0">
                <a:solidFill>
                  <a:schemeClr val="bg1"/>
                </a:solidFill>
              </a:rPr>
              <a:t>نقص الوحدات السكنية الميسورة يؤثر على استقرار الأسر وحياتهم المعيشية.</a:t>
            </a:r>
          </a:p>
          <a:p>
            <a:pPr algn="r"/>
            <a:br>
              <a:rPr lang="ar-SA" sz="3600" dirty="0">
                <a:solidFill>
                  <a:schemeClr val="bg1"/>
                </a:solidFill>
              </a:rPr>
            </a:br>
            <a:endParaRPr lang="ar-SA" sz="28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صورة 2" descr="صورة تحتوي على نص, رسوم متحركة, ساعة حائط&#10;&#10;تم إنشاء الوصف تلقائياً">
            <a:extLst>
              <a:ext uri="{FF2B5EF4-FFF2-40B4-BE49-F238E27FC236}">
                <a16:creationId xmlns:a16="http://schemas.microsoft.com/office/drawing/2014/main" id="{5A52D371-E0B8-E839-F086-88CDB6CF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1043448"/>
            <a:ext cx="8504376" cy="8200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63358" y="847873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549476" y="1754969"/>
            <a:ext cx="12009049" cy="173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SA" sz="8000" dirty="0">
              <a:solidFill>
                <a:srgbClr val="FFFFFF"/>
              </a:solidFill>
              <a:latin typeface="Archivo Black"/>
              <a:sym typeface="Archivo Black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44" name="Google Shape;144;p16"/>
          <p:cNvGrpSpPr/>
          <p:nvPr/>
        </p:nvGrpSpPr>
        <p:grpSpPr>
          <a:xfrm>
            <a:off x="2708989" y="6162357"/>
            <a:ext cx="3518775" cy="818527"/>
            <a:chOff x="0" y="0"/>
            <a:chExt cx="4691700" cy="1091369"/>
          </a:xfrm>
        </p:grpSpPr>
        <p:sp>
          <p:nvSpPr>
            <p:cNvPr id="145" name="Google Shape;145;p16"/>
            <p:cNvSpPr txBox="1"/>
            <p:nvPr/>
          </p:nvSpPr>
          <p:spPr>
            <a:xfrm>
              <a:off x="216283" y="0"/>
              <a:ext cx="4475400" cy="287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804111"/>
              <a:ext cx="4691700" cy="287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7581513" y="6162357"/>
            <a:ext cx="3518775" cy="818527"/>
            <a:chOff x="0" y="0"/>
            <a:chExt cx="4691700" cy="1091369"/>
          </a:xfrm>
        </p:grpSpPr>
        <p:sp>
          <p:nvSpPr>
            <p:cNvPr id="148" name="Google Shape;148;p16"/>
            <p:cNvSpPr txBox="1"/>
            <p:nvPr/>
          </p:nvSpPr>
          <p:spPr>
            <a:xfrm>
              <a:off x="216283" y="0"/>
              <a:ext cx="4475400" cy="287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0" y="804110"/>
              <a:ext cx="46917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" name="Google Shape;150;p16"/>
          <p:cNvGrpSpPr/>
          <p:nvPr/>
        </p:nvGrpSpPr>
        <p:grpSpPr>
          <a:xfrm>
            <a:off x="12454038" y="6162357"/>
            <a:ext cx="3518775" cy="818527"/>
            <a:chOff x="0" y="0"/>
            <a:chExt cx="4691700" cy="1091369"/>
          </a:xfrm>
        </p:grpSpPr>
        <p:sp>
          <p:nvSpPr>
            <p:cNvPr id="151" name="Google Shape;151;p16"/>
            <p:cNvSpPr txBox="1"/>
            <p:nvPr/>
          </p:nvSpPr>
          <p:spPr>
            <a:xfrm>
              <a:off x="216283" y="0"/>
              <a:ext cx="44754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0" y="804111"/>
              <a:ext cx="4691700" cy="287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مربع نص 2">
            <a:extLst>
              <a:ext uri="{FF2B5EF4-FFF2-40B4-BE49-F238E27FC236}">
                <a16:creationId xmlns:a16="http://schemas.microsoft.com/office/drawing/2014/main" id="{E946098D-139C-8DB0-2E20-AA6CB1AF516D}"/>
              </a:ext>
            </a:extLst>
          </p:cNvPr>
          <p:cNvSpPr txBox="1"/>
          <p:nvPr/>
        </p:nvSpPr>
        <p:spPr>
          <a:xfrm>
            <a:off x="10477500" y="1766812"/>
            <a:ext cx="6172694" cy="317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>
              <a:lnSpc>
                <a:spcPct val="150000"/>
              </a:lnSpc>
              <a:spcAft>
                <a:spcPts val="800"/>
              </a:spcAft>
            </a:pPr>
            <a:r>
              <a:rPr lang="ar-SA" sz="3600" b="1" kern="0" dirty="0">
                <a:solidFill>
                  <a:schemeClr val="bg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الحل:</a:t>
            </a:r>
          </a:p>
          <a:p>
            <a:pPr algn="justLow" rtl="1">
              <a:lnSpc>
                <a:spcPct val="150000"/>
              </a:lnSpc>
              <a:spcAft>
                <a:spcPts val="800"/>
              </a:spcAft>
            </a:pPr>
            <a:r>
              <a:rPr lang="ar-SA" sz="28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نهدف في هذا </a:t>
            </a:r>
            <a:r>
              <a:rPr lang="ar-SA" sz="2800" b="1" kern="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الهاكاثون</a:t>
            </a:r>
            <a:r>
              <a:rPr lang="ar-SA" sz="28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إلى ابتكار حلول سريعة التنفيذ لتحديات الإسكان التنموي.</a:t>
            </a:r>
          </a:p>
          <a:p>
            <a:pPr algn="justLow" rtl="1">
              <a:lnSpc>
                <a:spcPct val="150000"/>
              </a:lnSpc>
              <a:spcAft>
                <a:spcPts val="800"/>
              </a:spcAft>
            </a:pPr>
            <a:endParaRPr lang="ar-SA" sz="3200" b="1" kern="0" dirty="0">
              <a:solidFill>
                <a:schemeClr val="bg2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4" name="صورة 3" descr="صورة تحتوي على نص, لقطة شاشة, شخص, تقنية&#10;&#10;تم إنشاء الوصف تلقائياً">
            <a:extLst>
              <a:ext uri="{FF2B5EF4-FFF2-40B4-BE49-F238E27FC236}">
                <a16:creationId xmlns:a16="http://schemas.microsoft.com/office/drawing/2014/main" id="{6F3772D1-6C47-F370-A561-948F6FBA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1181100"/>
            <a:ext cx="8610601" cy="7905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9;p16">
            <a:extLst>
              <a:ext uri="{FF2B5EF4-FFF2-40B4-BE49-F238E27FC236}">
                <a16:creationId xmlns:a16="http://schemas.microsoft.com/office/drawing/2014/main" id="{C66F5830-5B30-1FF8-501F-90FF924F58FB}"/>
              </a:ext>
            </a:extLst>
          </p:cNvPr>
          <p:cNvGrpSpPr/>
          <p:nvPr/>
        </p:nvGrpSpPr>
        <p:grpSpPr>
          <a:xfrm>
            <a:off x="763358" y="847873"/>
            <a:ext cx="16761285" cy="8456888"/>
            <a:chOff x="0" y="-47625"/>
            <a:chExt cx="4414495" cy="2227329"/>
          </a:xfrm>
        </p:grpSpPr>
        <p:sp>
          <p:nvSpPr>
            <p:cNvPr id="4" name="Google Shape;140;p16">
              <a:extLst>
                <a:ext uri="{FF2B5EF4-FFF2-40B4-BE49-F238E27FC236}">
                  <a16:creationId xmlns:a16="http://schemas.microsoft.com/office/drawing/2014/main" id="{A47678C9-09C7-E2D0-ACF1-DE1F82553664}"/>
                </a:ext>
              </a:extLst>
            </p:cNvPr>
            <p:cNvSpPr/>
            <p:nvPr/>
          </p:nvSpPr>
          <p:spPr>
            <a:xfrm>
              <a:off x="10174" y="12237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Google Shape;141;p16">
              <a:extLst>
                <a:ext uri="{FF2B5EF4-FFF2-40B4-BE49-F238E27FC236}">
                  <a16:creationId xmlns:a16="http://schemas.microsoft.com/office/drawing/2014/main" id="{CF967C81-4611-4417-771B-F3CE5513929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صورة 5" descr="صورة تحتوي على ليل, ضوء&#10;&#10;تم إنشاء الوصف تلقائياً بثقة متوسطة">
            <a:extLst>
              <a:ext uri="{FF2B5EF4-FFF2-40B4-BE49-F238E27FC236}">
                <a16:creationId xmlns:a16="http://schemas.microsoft.com/office/drawing/2014/main" id="{7FD8E2D3-DAA9-5BCA-8F76-1E2A03A2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95400"/>
            <a:ext cx="8572500" cy="7772400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B7ED4225-8496-5823-C187-C1825955E6B0}"/>
              </a:ext>
            </a:extLst>
          </p:cNvPr>
          <p:cNvSpPr txBox="1"/>
          <p:nvPr/>
        </p:nvSpPr>
        <p:spPr>
          <a:xfrm>
            <a:off x="9770301" y="1942792"/>
            <a:ext cx="7296463" cy="310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600" b="0" i="0" u="none" strike="noStrike" kern="0" cap="none" spc="0" normalizeH="0" baseline="0" noProof="0" dirty="0">
                <a:ln>
                  <a:noFill/>
                </a:ln>
                <a:solidFill>
                  <a:srgbClr val="2D5B8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rial"/>
              </a:rPr>
              <a:t>القيم المضافة:</a:t>
            </a:r>
            <a:endParaRPr kumimoji="0" lang="en-US" sz="3600" b="0" i="0" u="none" strike="noStrike" kern="100" cap="none" spc="0" normalizeH="0" baseline="0" noProof="0" dirty="0">
              <a:ln>
                <a:noFill/>
              </a:ln>
              <a:solidFill>
                <a:srgbClr val="2D5B8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rial"/>
              </a:rPr>
              <a:t>1- تسريع وتسهيل عملية استكشاف المستحقين.</a:t>
            </a:r>
            <a:endParaRPr kumimoji="0" lang="en-US" sz="28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rial"/>
              </a:rPr>
              <a:t>2- اتخاذ قرارات مبكرة لتقديم الدعم.</a:t>
            </a:r>
            <a:endParaRPr kumimoji="0" lang="en-US" sz="28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rial"/>
              </a:rPr>
              <a:t>3-</a:t>
            </a: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استخدامه في التخطيط الاستراتيجي</a:t>
            </a: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Arial"/>
              </a:rPr>
              <a:t>.</a:t>
            </a:r>
            <a:endParaRPr kumimoji="0" lang="en-US" sz="28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/>
        </p:nvSpPr>
        <p:spPr>
          <a:xfrm>
            <a:off x="10251121" y="2877058"/>
            <a:ext cx="6877006" cy="326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just" rtl="1">
              <a:lnSpc>
                <a:spcPct val="107000"/>
              </a:lnSpc>
              <a:spcAft>
                <a:spcPts val="800"/>
              </a:spcAft>
            </a:pPr>
            <a:endParaRPr lang="ar-SA" sz="2800" kern="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1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1462245" y="5444807"/>
            <a:ext cx="53208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فريق </a:t>
            </a:r>
            <a:endParaRPr dirty="0"/>
          </a:p>
        </p:txBody>
      </p:sp>
      <p:grpSp>
        <p:nvGrpSpPr>
          <p:cNvPr id="2" name="Google Shape;139;p16">
            <a:extLst>
              <a:ext uri="{FF2B5EF4-FFF2-40B4-BE49-F238E27FC236}">
                <a16:creationId xmlns:a16="http://schemas.microsoft.com/office/drawing/2014/main" id="{0E05E4A5-F8B6-C06C-23DE-E15AB327EA82}"/>
              </a:ext>
            </a:extLst>
          </p:cNvPr>
          <p:cNvGrpSpPr/>
          <p:nvPr/>
        </p:nvGrpSpPr>
        <p:grpSpPr>
          <a:xfrm>
            <a:off x="763358" y="847873"/>
            <a:ext cx="16761285" cy="8456888"/>
            <a:chOff x="0" y="-47625"/>
            <a:chExt cx="4414495" cy="2227329"/>
          </a:xfrm>
        </p:grpSpPr>
        <p:sp>
          <p:nvSpPr>
            <p:cNvPr id="4" name="Google Shape;140;p16">
              <a:extLst>
                <a:ext uri="{FF2B5EF4-FFF2-40B4-BE49-F238E27FC236}">
                  <a16:creationId xmlns:a16="http://schemas.microsoft.com/office/drawing/2014/main" id="{AF2C8FD7-732A-2D0A-2C52-91440DC0CFA1}"/>
                </a:ext>
              </a:extLst>
            </p:cNvPr>
            <p:cNvSpPr/>
            <p:nvPr/>
          </p:nvSpPr>
          <p:spPr>
            <a:xfrm>
              <a:off x="10174" y="12237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Google Shape;141;p16">
              <a:extLst>
                <a:ext uri="{FF2B5EF4-FFF2-40B4-BE49-F238E27FC236}">
                  <a16:creationId xmlns:a16="http://schemas.microsoft.com/office/drawing/2014/main" id="{2A0B1E18-A11B-60A4-8AA8-D37C4B430B2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64;p17">
            <a:extLst>
              <a:ext uri="{FF2B5EF4-FFF2-40B4-BE49-F238E27FC236}">
                <a16:creationId xmlns:a16="http://schemas.microsoft.com/office/drawing/2014/main" id="{CE99C407-F135-AC23-6F7E-9039A94386EB}"/>
              </a:ext>
            </a:extLst>
          </p:cNvPr>
          <p:cNvSpPr/>
          <p:nvPr/>
        </p:nvSpPr>
        <p:spPr>
          <a:xfrm>
            <a:off x="952500" y="1238249"/>
            <a:ext cx="8191500" cy="7829551"/>
          </a:xfrm>
          <a:custGeom>
            <a:avLst/>
            <a:gdLst/>
            <a:ahLst/>
            <a:cxnLst/>
            <a:rect l="l" t="t" r="r" b="b"/>
            <a:pathLst>
              <a:path w="8198578" h="10287000" extrusionOk="0">
                <a:moveTo>
                  <a:pt x="0" y="0"/>
                </a:moveTo>
                <a:lnTo>
                  <a:pt x="8198578" y="0"/>
                </a:lnTo>
                <a:lnTo>
                  <a:pt x="81985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638" r="-783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0B22CFC7-C302-77E3-3F82-306EC9B1DEDA}"/>
              </a:ext>
            </a:extLst>
          </p:cNvPr>
          <p:cNvSpPr txBox="1"/>
          <p:nvPr/>
        </p:nvSpPr>
        <p:spPr>
          <a:xfrm>
            <a:off x="10839450" y="1462918"/>
            <a:ext cx="6029010" cy="7854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3600" b="1" i="0" u="none" strike="noStrike" kern="0" cap="none" spc="0" normalizeH="0" baseline="0" noProof="0" dirty="0">
                <a:ln>
                  <a:noFill/>
                </a:ln>
                <a:solidFill>
                  <a:srgbClr val="2D5B8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المنهجية:</a:t>
            </a:r>
            <a:endParaRPr kumimoji="0" lang="en-US" sz="3600" b="1" i="0" u="none" strike="noStrike" kern="100" cap="none" spc="0" normalizeH="0" baseline="0" noProof="0" dirty="0">
              <a:ln>
                <a:noFill/>
              </a:ln>
              <a:solidFill>
                <a:srgbClr val="2D5B8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يتم جمع البيانات المتعلقة بالأسر المستهدفة من مصادر متعددة، مثل المعلومات الاقتصادية، الدخل، الإنفاق، ومستوى المعيشة.</a:t>
            </a: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ar-SA" sz="3600" b="0" i="0" u="none" strike="noStrike" kern="0" cap="none" spc="0" normalizeH="0" baseline="0" noProof="0" dirty="0">
                <a:ln>
                  <a:noFill/>
                </a:ln>
                <a:solidFill>
                  <a:srgbClr val="71CBE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التقنيات المستخدمة:</a:t>
            </a:r>
            <a:endParaRPr kumimoji="0" lang="en-US" sz="3600" b="0" i="0" u="none" strike="noStrike" kern="100" cap="none" spc="0" normalizeH="0" baseline="0" noProof="0" dirty="0">
              <a:ln>
                <a:noFill/>
              </a:ln>
              <a:solidFill>
                <a:srgbClr val="71CBE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1- تحليل البيانات التاريخية.</a:t>
            </a: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2</a:t>
            </a:r>
            <a:r>
              <a:rPr lang="ar-SA" sz="2800" dirty="0">
                <a:solidFill>
                  <a:srgbClr val="FFFFFF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النماذج الإحصائية.</a:t>
            </a: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3- خوارزميات التعلم الآلي.</a:t>
            </a: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ar-S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4- التصنيف والتجزئة.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0" y="0"/>
            <a:ext cx="18288000" cy="10287000"/>
            <a:chOff x="0" y="-1"/>
            <a:chExt cx="24384001" cy="13716001"/>
          </a:xfrm>
        </p:grpSpPr>
        <p:sp>
          <p:nvSpPr>
            <p:cNvPr id="233" name="Google Shape;233;p21"/>
            <p:cNvSpPr/>
            <p:nvPr/>
          </p:nvSpPr>
          <p:spPr>
            <a:xfrm rot="-5400000">
              <a:off x="8503696" y="-2164304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Google Shape;234;p21"/>
            <p:cNvSpPr/>
            <p:nvPr/>
          </p:nvSpPr>
          <p:spPr>
            <a:xfrm rot="-5400000" flipH="1">
              <a:off x="8893174" y="-8893174"/>
              <a:ext cx="6597653" cy="24384000"/>
            </a:xfrm>
            <a:custGeom>
              <a:avLst/>
              <a:gdLst/>
              <a:ahLst/>
              <a:cxnLst/>
              <a:rect l="l" t="t" r="r" b="b"/>
              <a:pathLst>
                <a:path w="6597653" h="24384000" extrusionOk="0">
                  <a:moveTo>
                    <a:pt x="0" y="24384000"/>
                  </a:moveTo>
                  <a:lnTo>
                    <a:pt x="6597652" y="24384000"/>
                  </a:lnTo>
                  <a:lnTo>
                    <a:pt x="659765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8558" r="-240990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" name="Google Shape;235;p2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239" name="Google Shape;239;p21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1"/>
          <p:cNvGrpSpPr/>
          <p:nvPr/>
        </p:nvGrpSpPr>
        <p:grpSpPr>
          <a:xfrm>
            <a:off x="2690079" y="7239698"/>
            <a:ext cx="2429727" cy="974708"/>
            <a:chOff x="0" y="0"/>
            <a:chExt cx="3239636" cy="1299611"/>
          </a:xfrm>
        </p:grpSpPr>
        <p:sp>
          <p:nvSpPr>
            <p:cNvPr id="242" name="Google Shape;242;p21"/>
            <p:cNvSpPr txBox="1"/>
            <p:nvPr/>
          </p:nvSpPr>
          <p:spPr>
            <a:xfrm>
              <a:off x="0" y="0"/>
              <a:ext cx="3239636" cy="9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Manal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Alfahmy</a:t>
              </a:r>
              <a:endPara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243" name="Google Shape;243;p21"/>
            <p:cNvSpPr txBox="1"/>
            <p:nvPr/>
          </p:nvSpPr>
          <p:spPr>
            <a:xfrm>
              <a:off x="0" y="708680"/>
              <a:ext cx="3239636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Social Worker</a:t>
              </a: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6116120" y="6835677"/>
            <a:ext cx="2481163" cy="1378729"/>
            <a:chOff x="-68581" y="-538695"/>
            <a:chExt cx="3308217" cy="1838306"/>
          </a:xfrm>
        </p:grpSpPr>
        <p:sp>
          <p:nvSpPr>
            <p:cNvPr id="245" name="Google Shape;245;p21"/>
            <p:cNvSpPr txBox="1"/>
            <p:nvPr/>
          </p:nvSpPr>
          <p:spPr>
            <a:xfrm>
              <a:off x="-68581" y="-538695"/>
              <a:ext cx="3239636" cy="1181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Muhammad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Ragialla</a:t>
              </a: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Adam</a:t>
              </a:r>
              <a:endParaRPr sz="1600" dirty="0"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0" y="708680"/>
              <a:ext cx="3239636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Senior SWE</a:t>
              </a:r>
              <a:endParaRPr sz="1600" dirty="0"/>
            </a:p>
          </p:txBody>
        </p:sp>
      </p:grpSp>
      <p:sp>
        <p:nvSpPr>
          <p:cNvPr id="247" name="Google Shape;247;p21"/>
          <p:cNvSpPr txBox="1"/>
          <p:nvPr/>
        </p:nvSpPr>
        <p:spPr>
          <a:xfrm>
            <a:off x="2183503" y="2145412"/>
            <a:ext cx="1394463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 Page</a:t>
            </a:r>
            <a:endParaRPr sz="500" dirty="0"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9593597" y="6987016"/>
            <a:ext cx="2483985" cy="1227390"/>
            <a:chOff x="-72344" y="-336909"/>
            <a:chExt cx="3311980" cy="1636520"/>
          </a:xfrm>
        </p:grpSpPr>
        <p:sp>
          <p:nvSpPr>
            <p:cNvPr id="250" name="Google Shape;250;p21"/>
            <p:cNvSpPr txBox="1"/>
            <p:nvPr/>
          </p:nvSpPr>
          <p:spPr>
            <a:xfrm>
              <a:off x="-72344" y="-336909"/>
              <a:ext cx="3239636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Sarah Bu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zaid</a:t>
              </a:r>
              <a:endParaRPr lang="en-US" sz="1600" dirty="0"/>
            </a:p>
          </p:txBody>
        </p:sp>
        <p:sp>
          <p:nvSpPr>
            <p:cNvPr id="251" name="Google Shape;251;p21"/>
            <p:cNvSpPr txBox="1"/>
            <p:nvPr/>
          </p:nvSpPr>
          <p:spPr>
            <a:xfrm>
              <a:off x="0" y="708680"/>
              <a:ext cx="3239636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Student @ KFU</a:t>
              </a:r>
              <a:endParaRPr sz="1600" dirty="0"/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3071074" y="6785006"/>
            <a:ext cx="2434419" cy="1429401"/>
            <a:chOff x="-6256" y="-606256"/>
            <a:chExt cx="3245892" cy="1905867"/>
          </a:xfrm>
        </p:grpSpPr>
        <p:sp>
          <p:nvSpPr>
            <p:cNvPr id="253" name="Google Shape;253;p21"/>
            <p:cNvSpPr txBox="1"/>
            <p:nvPr/>
          </p:nvSpPr>
          <p:spPr>
            <a:xfrm>
              <a:off x="-6256" y="-606256"/>
              <a:ext cx="3239636" cy="1181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Abdulrahman </a:t>
              </a:r>
              <a:r>
                <a:rPr lang="en-US" sz="24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Almyman</a:t>
              </a:r>
              <a:r>
                <a:rPr lang="en-US" sz="2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ar-SA" sz="1600" dirty="0"/>
            </a:p>
          </p:txBody>
        </p:sp>
        <p:sp>
          <p:nvSpPr>
            <p:cNvPr id="254" name="Google Shape;254;p21"/>
            <p:cNvSpPr txBox="1"/>
            <p:nvPr/>
          </p:nvSpPr>
          <p:spPr>
            <a:xfrm>
              <a:off x="0" y="708681"/>
              <a:ext cx="323963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</a:rPr>
                <a:t>Student @ KSU</a:t>
              </a:r>
              <a:endParaRPr sz="1600" dirty="0"/>
            </a:p>
          </p:txBody>
        </p:sp>
      </p:grpSp>
      <p:pic>
        <p:nvPicPr>
          <p:cNvPr id="256" name="Google Shape;256;p21"/>
          <p:cNvPicPr preferRelativeResize="0"/>
          <p:nvPr/>
        </p:nvPicPr>
        <p:blipFill>
          <a:blip r:embed="rId4"/>
          <a:srcRect/>
          <a:stretch/>
        </p:blipFill>
        <p:spPr>
          <a:xfrm>
            <a:off x="6177794" y="4177537"/>
            <a:ext cx="2467166" cy="240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5"/>
          <a:srcRect/>
          <a:stretch/>
        </p:blipFill>
        <p:spPr>
          <a:xfrm>
            <a:off x="9658091" y="4177541"/>
            <a:ext cx="2409238" cy="240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6"/>
          <a:srcRect/>
          <a:stretch/>
        </p:blipFill>
        <p:spPr>
          <a:xfrm>
            <a:off x="13086010" y="4177547"/>
            <a:ext cx="2409240" cy="240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صورة 2" descr="صورة تحتوي على الوجه الإنساني, تلبيس, قصص مصورة يابانية, شخص&#10;&#10;تم إنشاء الوصف تلقائياً">
            <a:extLst>
              <a:ext uri="{FF2B5EF4-FFF2-40B4-BE49-F238E27FC236}">
                <a16:creationId xmlns:a16="http://schemas.microsoft.com/office/drawing/2014/main" id="{9D4EAB96-E884-EAEA-A12D-45FC0D47D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569" y="4177537"/>
            <a:ext cx="2409237" cy="23162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173</Words>
  <Application>Microsoft Office PowerPoint</Application>
  <PresentationFormat>مخصص</PresentationFormat>
  <Paragraphs>33</Paragraphs>
  <Slides>7</Slides>
  <Notes>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4" baseType="lpstr">
      <vt:lpstr>Arial</vt:lpstr>
      <vt:lpstr>PT Serif</vt:lpstr>
      <vt:lpstr>Archivo Black</vt:lpstr>
      <vt:lpstr>Calibri</vt:lpstr>
      <vt:lpstr>Aptos</vt:lpstr>
      <vt:lpstr>Noto Sans</vt:lpstr>
      <vt:lpstr>Cyber-Futuristic AI Technology Thesis Defense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منال الفهمي</dc:creator>
  <cp:lastModifiedBy>ABDURLAHMAN ALMYMAN</cp:lastModifiedBy>
  <cp:revision>21</cp:revision>
  <dcterms:modified xsi:type="dcterms:W3CDTF">2024-10-19T06:35:35Z</dcterms:modified>
</cp:coreProperties>
</file>